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45DC3-3549-4F91-8BC8-BC064C53616E}" type="datetimeFigureOut">
              <a:rPr lang="ru-RU" smtClean="0"/>
              <a:t>ср 01.11.23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A42E9-56A1-4714-BC2D-804B5A1AC91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45DC3-3549-4F91-8BC8-BC064C53616E}" type="datetimeFigureOut">
              <a:rPr lang="ru-RU" smtClean="0"/>
              <a:t>ср 01.11.23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A42E9-56A1-4714-BC2D-804B5A1AC9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45DC3-3549-4F91-8BC8-BC064C53616E}" type="datetimeFigureOut">
              <a:rPr lang="ru-RU" smtClean="0"/>
              <a:t>ср 01.11.23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A42E9-56A1-4714-BC2D-804B5A1AC9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45DC3-3549-4F91-8BC8-BC064C53616E}" type="datetimeFigureOut">
              <a:rPr lang="ru-RU" smtClean="0"/>
              <a:t>ср 01.11.23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A42E9-56A1-4714-BC2D-804B5A1AC91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45DC3-3549-4F91-8BC8-BC064C53616E}" type="datetimeFigureOut">
              <a:rPr lang="ru-RU" smtClean="0"/>
              <a:t>ср 01.11.23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A42E9-56A1-4714-BC2D-804B5A1AC9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45DC3-3549-4F91-8BC8-BC064C53616E}" type="datetimeFigureOut">
              <a:rPr lang="ru-RU" smtClean="0"/>
              <a:t>ср 01.11.23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A42E9-56A1-4714-BC2D-804B5A1AC91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45DC3-3549-4F91-8BC8-BC064C53616E}" type="datetimeFigureOut">
              <a:rPr lang="ru-RU" smtClean="0"/>
              <a:t>ср 01.11.23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A42E9-56A1-4714-BC2D-804B5A1AC91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45DC3-3549-4F91-8BC8-BC064C53616E}" type="datetimeFigureOut">
              <a:rPr lang="ru-RU" smtClean="0"/>
              <a:t>ср 01.11.23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A42E9-56A1-4714-BC2D-804B5A1AC9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45DC3-3549-4F91-8BC8-BC064C53616E}" type="datetimeFigureOut">
              <a:rPr lang="ru-RU" smtClean="0"/>
              <a:t>ср 01.11.23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A42E9-56A1-4714-BC2D-804B5A1AC9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45DC3-3549-4F91-8BC8-BC064C53616E}" type="datetimeFigureOut">
              <a:rPr lang="ru-RU" smtClean="0"/>
              <a:t>ср 01.11.23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A42E9-56A1-4714-BC2D-804B5A1AC9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45DC3-3549-4F91-8BC8-BC064C53616E}" type="datetimeFigureOut">
              <a:rPr lang="ru-RU" smtClean="0"/>
              <a:t>ср 01.11.23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A42E9-56A1-4714-BC2D-804B5A1AC91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7C45DC3-3549-4F91-8BC8-BC064C53616E}" type="datetimeFigureOut">
              <a:rPr lang="ru-RU" smtClean="0"/>
              <a:t>ср 01.11.23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6A42E9-56A1-4714-BC2D-804B5A1AC91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4143945"/>
            <a:ext cx="6400800" cy="1752600"/>
          </a:xfrm>
        </p:spPr>
        <p:txBody>
          <a:bodyPr/>
          <a:lstStyle/>
          <a:p>
            <a:r>
              <a:rPr lang="ru-RU" i="1" dirty="0" smtClean="0">
                <a:solidFill>
                  <a:srgbClr val="FF0000"/>
                </a:solidFill>
              </a:rPr>
              <a:t>МАДОУ «Детский сад №240 комбинированного вида» Московского района г. </a:t>
            </a:r>
            <a:r>
              <a:rPr lang="ru-RU" i="1" dirty="0" err="1" smtClean="0">
                <a:solidFill>
                  <a:srgbClr val="FF0000"/>
                </a:solidFill>
              </a:rPr>
              <a:t>казани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124744"/>
            <a:ext cx="7772400" cy="1470025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Адаптированная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образовательная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 для детей с тяжелыми нарушениями речи</a:t>
            </a:r>
            <a:endParaRPr lang="ru-RU" sz="32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Елена\Desktop\1639475695_9-papik-pro-p-teremok-risunok-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89040"/>
            <a:ext cx="2137420" cy="2137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30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5157192"/>
            <a:ext cx="6512511" cy="1143000"/>
          </a:xfrm>
        </p:spPr>
        <p:txBody>
          <a:bodyPr>
            <a:noAutofit/>
          </a:bodyPr>
          <a:lstStyle/>
          <a:p>
            <a:r>
              <a:rPr lang="ru-RU" sz="3200" i="1" dirty="0" smtClean="0">
                <a:solidFill>
                  <a:srgbClr val="7030A0"/>
                </a:solidFill>
              </a:rPr>
              <a:t>Нормативно-правовое обеспечение 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4209648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 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Федеральный закон от 29.12.2012  № 273-ФЗ  «Об образовании в Российской Федерации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Федеральный 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закон от 31 июля 2020 г. № 304-ФЗ «О внесении изменений в Федеральный закон «Об образовании в Российской Федерации» по вопросам воспитания обучающихся»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Федеральный 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государственный образовательный стандарт дошкольного образования (утвержден приказом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России от 17 октября 2013 г. № 1155, зарегистрировано в Минюсте России 14 ноября 2013 г., регистрационный № 30384; в редакции приказа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России от 8 ноября 2022 г. № 955, зарегистрировано в Минюсте России 6 февраля 2023 г., регистрационный № 72264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Федеральная 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адаптированная образовательная программа дошкольного образования для обучающихся с ограниченными возможностями здоровья (утверждена приказом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России от 24 ноября 2022 г. № 1022)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87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2636912"/>
            <a:ext cx="7776864" cy="2232248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Целью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условий для дошкольного образования, определяемых общими и особыми потребностями обучающегося раннего и дошкольного возраста с ОВЗ, индивидуальными особенностями его развития и состояния здоровья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Программа содействует взаимопониманию и сотрудничеству между людьми, способствует реализации прав обучающихся дошкольного возраста на получение доступного и качественного образования, обеспечивает развитие способностей каждого ребенка, формирование и развитие личности ребенка в соответствии с принятыми в семье и обществе духовно-нравственными и социокультурными ценностями в целях интеллектуального, духовно-нравственного, творческого и физического развития человека, удовлетворения его образовательных потребностей и интересов.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470025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Программа ориентирована на детей дошкольного возраста (5 – 7-8 лет), имеющих тяжелые нарушения речи и посещающих группы комбинированного вида МАДОУ «Детский сад №240» по направлению районной ПМПК</a:t>
            </a:r>
            <a:endParaRPr lang="ru-RU" sz="2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17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404664"/>
            <a:ext cx="8229600" cy="4525963"/>
          </a:xfrm>
        </p:spPr>
        <p:txBody>
          <a:bodyPr>
            <a:normAutofit fontScale="25000" lnSpcReduction="20000"/>
          </a:bodyPr>
          <a:lstStyle/>
          <a:p>
            <a:r>
              <a:rPr lang="ru-RU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- реализация содержания АОП ДО для обучающихся с ТНР;</a:t>
            </a:r>
          </a:p>
          <a:p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- коррекция недостатков психофизического развития обучающихся с ТНР;</a:t>
            </a:r>
          </a:p>
          <a:p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- охрана и укрепление физического и психического здоровья обучающихся с ТНР, в том числе их эмоционального благополучия;</a:t>
            </a:r>
          </a:p>
          <a:p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- обеспечение равных возможностей для полноценного развития ребенка с ТНР в период дошкольного образования независимо от места проживания, пола, нации, языка, социального статуса;</a:t>
            </a:r>
          </a:p>
          <a:p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- создание благоприятных условий развития в соответствии с их возрастными, психофизическими и индивидуальными особенностями, развитие способностей и творческого потенциала каждого ребенка с ТНР как субъекта отношений с педагогическим работником, родителями (законными представителями), другими детьми;</a:t>
            </a:r>
          </a:p>
          <a:p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- объединение обучения и воспитания в целостный образовательный процесс на основе духовно-нравственных и социокультурных ценностей, принятых в обществе правил и норм поведения в интересах человека, семьи, общества;</a:t>
            </a:r>
          </a:p>
          <a:p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- формирование общей культуры личности обучающихся с ТНР, развитие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</a:t>
            </a:r>
          </a:p>
          <a:p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- формирование социокультурной среды, соответствующей психофизическим и индивидуальным особенностям развития обучающихся с ТНР;</a:t>
            </a:r>
          </a:p>
          <a:p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- обеспечение психолого-педагогической поддержки родителей (законных представителей) и повышение их компетентности в вопросах развития, образования, реабилитации (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абилитации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), охраны и укрепления здоровья обучающихся с ТНР;</a:t>
            </a:r>
          </a:p>
          <a:p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- обеспечение преемственности целей, задач и содержания дошкольного и начального общего образования.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0088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6512511" cy="1143000"/>
          </a:xfrm>
        </p:spPr>
        <p:txBody>
          <a:bodyPr>
            <a:noAutofit/>
          </a:bodyPr>
          <a:lstStyle/>
          <a:p>
            <a:pPr algn="ctr"/>
            <a:r>
              <a:rPr lang="ru-RU" sz="2800" i="1" dirty="0" smtClean="0">
                <a:solidFill>
                  <a:srgbClr val="FF0000"/>
                </a:solidFill>
              </a:rPr>
              <a:t>3 основных раздела программы</a:t>
            </a:r>
            <a:endParaRPr lang="ru-RU" sz="2800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1124744"/>
            <a:ext cx="8229600" cy="5069160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Целевой раздел </a:t>
            </a:r>
            <a:r>
              <a:rPr lang="ru-RU" dirty="0"/>
              <a:t>Программы включает пояснительную записку и планируемые результаты освоения Программы, определяет ее цели и задачи, принципы и подходы к формированию Программы, планируемые результаты ее освоения в виде целевых ориентиров.</a:t>
            </a:r>
          </a:p>
          <a:p>
            <a:r>
              <a:rPr lang="ru-RU" dirty="0"/>
              <a:t> </a:t>
            </a:r>
            <a:r>
              <a:rPr lang="ru-RU" dirty="0">
                <a:solidFill>
                  <a:srgbClr val="C00000"/>
                </a:solidFill>
              </a:rPr>
              <a:t>Содержательный раздел </a:t>
            </a:r>
            <a:r>
              <a:rPr lang="ru-RU" dirty="0"/>
              <a:t>Программы включает описание образовательной деятельности по пяти образовательным областям: социально-коммуникативное развитие; познавательное развитие; речевое развитие; художественно-эстетическое развитие; физическое развитие; формы, способы, методы и средства реализации программы, которые отражают аспекты образовательной среды: предметно-пространственная развивающая образовательная среда; характер взаимодействия с педагогическим работником; характер взаимодействия с другими детьми; система отношений ребенка к миру, к другим людям, к себе самому; содержание образовательной деятельности по профессиональной коррекции нарушений развития обучающихся (программу коррекционно-развивающей работы), включает описание коррекционно-развивающей работы, обеспечивающей адаптацию и включение обучающихся с ТНР в социум</a:t>
            </a:r>
            <a:r>
              <a:rPr lang="ru-RU" dirty="0" smtClean="0"/>
              <a:t>.</a:t>
            </a:r>
          </a:p>
          <a:p>
            <a:r>
              <a:rPr lang="ru-RU" dirty="0">
                <a:solidFill>
                  <a:srgbClr val="C00000"/>
                </a:solidFill>
              </a:rPr>
              <a:t>Организационный раздел </a:t>
            </a:r>
            <a:r>
              <a:rPr lang="ru-RU" dirty="0"/>
              <a:t>программы содержит психолого-педагогические условия, обеспечивающие развитие ребенка той или иной нозологической группы, особенности организации развивающей предметно-пространственной среды, федеральный календарный план воспитательной работы с перечнем основных государственных и народных праздников, памятных дат в календарном плане воспитательной работы МАДОУ №240.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651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6512511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ВЗАИМОДЕЙСТВИЯ ПЕДАГОГИЧЕСКОГО КОЛЛЕКТИВА  С СЕМЬЯМИ ВОСПИТАННИКОВ</a:t>
            </a:r>
            <a:endParaRPr lang="ru-RU" sz="28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772816"/>
            <a:ext cx="8352928" cy="4842872"/>
          </a:xfrm>
        </p:spPr>
        <p:txBody>
          <a:bodyPr>
            <a:normAutofit/>
          </a:bodyPr>
          <a:lstStyle/>
          <a:p>
            <a:r>
              <a:rPr lang="ru-RU" dirty="0"/>
              <a:t>Взаимодействие педагогических работников МАДОУ №240 с родителям (законным представителям) направлено на повышение педагогической культуры родителей (законных представителей). Задача педагогических работников - активизировать роль родителей (законных представителей) в воспитании и обучении ребенка, выработать единое и адекватное понимание проблем ребенка</a:t>
            </a:r>
            <a:r>
              <a:rPr lang="ru-RU" dirty="0" smtClean="0"/>
              <a:t>.</a:t>
            </a:r>
          </a:p>
          <a:p>
            <a:r>
              <a:rPr lang="ru-RU" dirty="0"/>
              <a:t>Основной целью работы с родителями (законными представителями) является обеспечение взаимодействия с семьей, вовлечение родителей (законных представителей) в образовательный процесс для формирования у них компетентной педагогической позиции по отношению к собственному ребенку.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096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344816" cy="1143000"/>
          </a:xfrm>
        </p:spPr>
        <p:txBody>
          <a:bodyPr/>
          <a:lstStyle/>
          <a:p>
            <a:pPr algn="ctr"/>
            <a:r>
              <a:rPr lang="ru-RU" sz="3200" dirty="0" smtClean="0"/>
              <a:t>Рабочая программа воспитания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259632" y="1196752"/>
            <a:ext cx="6400800" cy="3474720"/>
          </a:xfrm>
        </p:spPr>
        <p:txBody>
          <a:bodyPr/>
          <a:lstStyle/>
          <a:p>
            <a:r>
              <a:rPr lang="ru-RU" dirty="0"/>
              <a:t>Программа воспитания основана на воплощении национального воспитательного идеала, который понимается как высшая цель образования, нравственное (идеальное) представление о человеке. В основе процесса воспитания обучающихся в МАДОУ №240 лежат конституционные и национальные ценности российского общества</a:t>
            </a:r>
          </a:p>
        </p:txBody>
      </p:sp>
    </p:spTree>
    <p:extLst>
      <p:ext uri="{BB962C8B-B14F-4D97-AF65-F5344CB8AC3E}">
        <p14:creationId xmlns:p14="http://schemas.microsoft.com/office/powerpoint/2010/main" val="3130112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751344"/>
            <a:ext cx="734481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</a:rPr>
              <a:t>Цель и </a:t>
            </a:r>
            <a:r>
              <a:rPr lang="ru-RU" sz="2800">
                <a:solidFill>
                  <a:srgbClr val="C00000"/>
                </a:solidFill>
              </a:rPr>
              <a:t>задачи </a:t>
            </a:r>
            <a:r>
              <a:rPr lang="ru-RU" sz="2800" smtClean="0">
                <a:solidFill>
                  <a:srgbClr val="C00000"/>
                </a:solidFill>
              </a:rPr>
              <a:t>воспитания</a:t>
            </a:r>
          </a:p>
          <a:p>
            <a:pPr algn="ctr"/>
            <a:endParaRPr lang="ru-RU" sz="2800" dirty="0">
              <a:solidFill>
                <a:srgbClr val="C00000"/>
              </a:solidFill>
            </a:endParaRPr>
          </a:p>
          <a:p>
            <a:r>
              <a:rPr lang="ru-RU" sz="2000" dirty="0"/>
              <a:t>Общая цель воспитания в МАДОУ №240 - личностное развитие дошкольников с ТНР и создание условий для их позитивной социализации на основе базовых ценностей российского общества через:</a:t>
            </a:r>
          </a:p>
          <a:p>
            <a:r>
              <a:rPr lang="ru-RU" sz="2000" dirty="0"/>
              <a:t>1) формирование ценностного отношения к окружающему миру, другим людям, себе;</a:t>
            </a:r>
          </a:p>
          <a:p>
            <a:r>
              <a:rPr lang="ru-RU" sz="2000" dirty="0"/>
              <a:t>2) овладение первичными представлениями о базовых ценностях, а также выработанных обществом нормах и правилах поведения;</a:t>
            </a:r>
          </a:p>
          <a:p>
            <a:r>
              <a:rPr lang="ru-RU" sz="2000" dirty="0"/>
              <a:t>3) приобретение первичного опыта деятельности и поведения в соответствии с базовыми национальными ценностями, нормами и правилами, принятыми в обществе.</a:t>
            </a:r>
          </a:p>
        </p:txBody>
      </p:sp>
    </p:spTree>
    <p:extLst>
      <p:ext uri="{BB962C8B-B14F-4D97-AF65-F5344CB8AC3E}">
        <p14:creationId xmlns:p14="http://schemas.microsoft.com/office/powerpoint/2010/main" val="417748964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101</TotalTime>
  <Words>921</Words>
  <Application>Microsoft Office PowerPoint</Application>
  <PresentationFormat>Экран (4:3)</PresentationFormat>
  <Paragraphs>36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Адаптированная образовательная программа дошкольного образования для детей с тяжелыми нарушениями речи</vt:lpstr>
      <vt:lpstr>Нормативно-правовое обеспечение  </vt:lpstr>
      <vt:lpstr>Программа ориентирована на детей дошкольного возраста (5 – 7-8 лет), имеющих тяжелые нарушения речи и посещающих группы комбинированного вида МАДОУ «Детский сад №240» по направлению районной ПМПК</vt:lpstr>
      <vt:lpstr>Презентация PowerPoint</vt:lpstr>
      <vt:lpstr>3 основных раздела программы</vt:lpstr>
      <vt:lpstr>ВЗАИМОДЕЙСТВИЯ ПЕДАГОГИЧЕСКОГО КОЛЛЕКТИВА  С СЕМЬЯМИ ВОСПИТАННИКОВ</vt:lpstr>
      <vt:lpstr>Рабочая программа воспитания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Адаптированная основная образовательная программа дошкольного образования для детей с тяжелыми нарушениями речи</dc:title>
  <dc:creator>Елена</dc:creator>
  <cp:lastModifiedBy>Елена</cp:lastModifiedBy>
  <cp:revision>4</cp:revision>
  <dcterms:created xsi:type="dcterms:W3CDTF">2022-05-19T22:08:51Z</dcterms:created>
  <dcterms:modified xsi:type="dcterms:W3CDTF">2023-11-01T09:51:47Z</dcterms:modified>
</cp:coreProperties>
</file>